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d-ID"/>
              <a:t>Kepatuhan Identifikasi Pasi</a:t>
            </a:r>
            <a:r>
              <a:rPr lang="en-US"/>
              <a:t>en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Target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Mart</c:v>
                </c:pt>
                <c:pt idx="3">
                  <c:v>April</c:v>
                </c:pt>
                <c:pt idx="4">
                  <c:v>Mei</c:v>
                </c:pt>
                <c:pt idx="5">
                  <c:v>Juni</c:v>
                </c:pt>
                <c:pt idx="6">
                  <c:v>Jul</c:v>
                </c:pt>
                <c:pt idx="7">
                  <c:v>Agus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Des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43D-4A03-863E-4031A33C2D1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Capian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Mart</c:v>
                </c:pt>
                <c:pt idx="3">
                  <c:v>April</c:v>
                </c:pt>
                <c:pt idx="4">
                  <c:v>Mei</c:v>
                </c:pt>
                <c:pt idx="5">
                  <c:v>Juni</c:v>
                </c:pt>
                <c:pt idx="6">
                  <c:v>Jul</c:v>
                </c:pt>
                <c:pt idx="7">
                  <c:v>Agus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Des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43D-4A03-863E-4031A33C2D1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19676152"/>
        <c:axId val="519672216"/>
      </c:lineChart>
      <c:catAx>
        <c:axId val="5196761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9672216"/>
        <c:crosses val="autoZero"/>
        <c:auto val="1"/>
        <c:lblAlgn val="ctr"/>
        <c:lblOffset val="100"/>
        <c:noMultiLvlLbl val="0"/>
      </c:catAx>
      <c:valAx>
        <c:axId val="519672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967615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Waktu Tunggu Rawat Jalan </a:t>
            </a:r>
            <a:r>
              <a:rPr lang="id-ID"/>
              <a:t>≤</a:t>
            </a:r>
            <a:r>
              <a:rPr lang="en-US"/>
              <a:t> 60 menit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Target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Mart</c:v>
                </c:pt>
                <c:pt idx="3">
                  <c:v>April</c:v>
                </c:pt>
                <c:pt idx="4">
                  <c:v>Mei</c:v>
                </c:pt>
                <c:pt idx="5">
                  <c:v>Juni</c:v>
                </c:pt>
                <c:pt idx="6">
                  <c:v>Juli</c:v>
                </c:pt>
                <c:pt idx="7">
                  <c:v>Agust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Des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80</c:v>
                </c:pt>
                <c:pt idx="1">
                  <c:v>80</c:v>
                </c:pt>
                <c:pt idx="2">
                  <c:v>80</c:v>
                </c:pt>
                <c:pt idx="3">
                  <c:v>80</c:v>
                </c:pt>
                <c:pt idx="4">
                  <c:v>80</c:v>
                </c:pt>
                <c:pt idx="5">
                  <c:v>80</c:v>
                </c:pt>
                <c:pt idx="6">
                  <c:v>80</c:v>
                </c:pt>
                <c:pt idx="7">
                  <c:v>80</c:v>
                </c:pt>
                <c:pt idx="8">
                  <c:v>80</c:v>
                </c:pt>
                <c:pt idx="9">
                  <c:v>80</c:v>
                </c:pt>
                <c:pt idx="10">
                  <c:v>80</c:v>
                </c:pt>
                <c:pt idx="11">
                  <c:v>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CBC-4BEF-B08E-B6FA6BA3D59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Capaian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Mart</c:v>
                </c:pt>
                <c:pt idx="3">
                  <c:v>April</c:v>
                </c:pt>
                <c:pt idx="4">
                  <c:v>Mei</c:v>
                </c:pt>
                <c:pt idx="5">
                  <c:v>Juni</c:v>
                </c:pt>
                <c:pt idx="6">
                  <c:v>Juli</c:v>
                </c:pt>
                <c:pt idx="7">
                  <c:v>Agust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Des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81</c:v>
                </c:pt>
                <c:pt idx="1">
                  <c:v>80</c:v>
                </c:pt>
                <c:pt idx="2">
                  <c:v>80</c:v>
                </c:pt>
                <c:pt idx="3">
                  <c:v>80</c:v>
                </c:pt>
                <c:pt idx="4">
                  <c:v>80</c:v>
                </c:pt>
                <c:pt idx="5">
                  <c:v>81</c:v>
                </c:pt>
                <c:pt idx="6">
                  <c:v>81</c:v>
                </c:pt>
                <c:pt idx="7">
                  <c:v>83</c:v>
                </c:pt>
                <c:pt idx="8">
                  <c:v>80</c:v>
                </c:pt>
                <c:pt idx="9">
                  <c:v>82</c:v>
                </c:pt>
                <c:pt idx="10">
                  <c:v>84</c:v>
                </c:pt>
                <c:pt idx="11">
                  <c:v>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CBC-4BEF-B08E-B6FA6BA3D59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864465408"/>
        <c:axId val="862407488"/>
      </c:lineChart>
      <c:catAx>
        <c:axId val="864465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407488"/>
        <c:crosses val="autoZero"/>
        <c:auto val="1"/>
        <c:lblAlgn val="ctr"/>
        <c:lblOffset val="100"/>
        <c:noMultiLvlLbl val="0"/>
      </c:catAx>
      <c:valAx>
        <c:axId val="862407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44654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Penundaan Operasi Elektif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Target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Mart</c:v>
                </c:pt>
                <c:pt idx="3">
                  <c:v>April</c:v>
                </c:pt>
                <c:pt idx="4">
                  <c:v>Mei</c:v>
                </c:pt>
                <c:pt idx="5">
                  <c:v>Juni</c:v>
                </c:pt>
                <c:pt idx="6">
                  <c:v>Jul</c:v>
                </c:pt>
                <c:pt idx="7">
                  <c:v>agus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Des</c:v>
                </c:pt>
              </c:strCache>
            </c:strRef>
          </c:cat>
          <c:val>
            <c:numRef>
              <c:f>Sheet1!$B$2:$B$13</c:f>
              <c:numCache>
                <c:formatCode>0%</c:formatCode>
                <c:ptCount val="12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  <c:pt idx="7">
                  <c:v>0.05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1">
                  <c:v>0.05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05-48C9-AFFF-12B7639E27B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Capaian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Mart</c:v>
                </c:pt>
                <c:pt idx="3">
                  <c:v>April</c:v>
                </c:pt>
                <c:pt idx="4">
                  <c:v>Mei</c:v>
                </c:pt>
                <c:pt idx="5">
                  <c:v>Juni</c:v>
                </c:pt>
                <c:pt idx="6">
                  <c:v>Jul</c:v>
                </c:pt>
                <c:pt idx="7">
                  <c:v>agus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Des</c:v>
                </c:pt>
              </c:strCache>
            </c:strRef>
          </c:cat>
          <c:val>
            <c:numRef>
              <c:f>Sheet1!$C$2:$C$13</c:f>
              <c:numCache>
                <c:formatCode>0%</c:formatCode>
                <c:ptCount val="12"/>
                <c:pt idx="0">
                  <c:v>0.01</c:v>
                </c:pt>
                <c:pt idx="1">
                  <c:v>0.01</c:v>
                </c:pt>
                <c:pt idx="2">
                  <c:v>0</c:v>
                </c:pt>
                <c:pt idx="3">
                  <c:v>0</c:v>
                </c:pt>
                <c:pt idx="4">
                  <c:v>0.01</c:v>
                </c:pt>
                <c:pt idx="5">
                  <c:v>0.01</c:v>
                </c:pt>
                <c:pt idx="6">
                  <c:v>0.02</c:v>
                </c:pt>
                <c:pt idx="7">
                  <c:v>0</c:v>
                </c:pt>
                <c:pt idx="8">
                  <c:v>0.01</c:v>
                </c:pt>
                <c:pt idx="9">
                  <c:v>0</c:v>
                </c:pt>
                <c:pt idx="10">
                  <c:v>0.01</c:v>
                </c:pt>
                <c:pt idx="11">
                  <c:v>0.01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05-48C9-AFFF-12B7639E27B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73975064"/>
        <c:axId val="473971128"/>
      </c:lineChart>
      <c:catAx>
        <c:axId val="473975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3971128"/>
        <c:crosses val="autoZero"/>
        <c:auto val="1"/>
        <c:lblAlgn val="ctr"/>
        <c:lblOffset val="100"/>
        <c:noMultiLvlLbl val="0"/>
      </c:catAx>
      <c:valAx>
        <c:axId val="473971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39750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d-ID"/>
              <a:t>Kepatuhan </a:t>
            </a:r>
            <a:r>
              <a:rPr lang="en-US"/>
              <a:t>waktu Visite DPJP </a:t>
            </a:r>
          </a:p>
        </c:rich>
      </c:tx>
      <c:layout>
        <c:manualLayout>
          <c:xMode val="edge"/>
          <c:yMode val="edge"/>
          <c:x val="0.25585653748588688"/>
          <c:y val="4.53514739229024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Target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Mart</c:v>
                </c:pt>
                <c:pt idx="3">
                  <c:v>April</c:v>
                </c:pt>
                <c:pt idx="4">
                  <c:v>Mei</c:v>
                </c:pt>
                <c:pt idx="5">
                  <c:v>Juni</c:v>
                </c:pt>
                <c:pt idx="6">
                  <c:v>Jul</c:v>
                </c:pt>
                <c:pt idx="7">
                  <c:v>agus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Des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80</c:v>
                </c:pt>
                <c:pt idx="1">
                  <c:v>80</c:v>
                </c:pt>
                <c:pt idx="2">
                  <c:v>80</c:v>
                </c:pt>
                <c:pt idx="3">
                  <c:v>80</c:v>
                </c:pt>
                <c:pt idx="4">
                  <c:v>80</c:v>
                </c:pt>
                <c:pt idx="5">
                  <c:v>80</c:v>
                </c:pt>
                <c:pt idx="6">
                  <c:v>80</c:v>
                </c:pt>
                <c:pt idx="7">
                  <c:v>80</c:v>
                </c:pt>
                <c:pt idx="8">
                  <c:v>80</c:v>
                </c:pt>
                <c:pt idx="9">
                  <c:v>80</c:v>
                </c:pt>
                <c:pt idx="10">
                  <c:v>80</c:v>
                </c:pt>
                <c:pt idx="11">
                  <c:v>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78B-4D34-BCEF-2DD5A51FD7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Capaian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Mart</c:v>
                </c:pt>
                <c:pt idx="3">
                  <c:v>April</c:v>
                </c:pt>
                <c:pt idx="4">
                  <c:v>Mei</c:v>
                </c:pt>
                <c:pt idx="5">
                  <c:v>Juni</c:v>
                </c:pt>
                <c:pt idx="6">
                  <c:v>Jul</c:v>
                </c:pt>
                <c:pt idx="7">
                  <c:v>agus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Des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100</c:v>
                </c:pt>
                <c:pt idx="1">
                  <c:v>100</c:v>
                </c:pt>
                <c:pt idx="2">
                  <c:v>93</c:v>
                </c:pt>
                <c:pt idx="3">
                  <c:v>93</c:v>
                </c:pt>
                <c:pt idx="4">
                  <c:v>93</c:v>
                </c:pt>
                <c:pt idx="5">
                  <c:v>94</c:v>
                </c:pt>
                <c:pt idx="6">
                  <c:v>93</c:v>
                </c:pt>
                <c:pt idx="7">
                  <c:v>100</c:v>
                </c:pt>
                <c:pt idx="8">
                  <c:v>93</c:v>
                </c:pt>
                <c:pt idx="9">
                  <c:v>93</c:v>
                </c:pt>
                <c:pt idx="10">
                  <c:v>93</c:v>
                </c:pt>
                <c:pt idx="11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78B-4D34-BCEF-2DD5A51FD78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41178240"/>
        <c:axId val="541168072"/>
      </c:lineChart>
      <c:catAx>
        <c:axId val="541178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168072"/>
        <c:crosses val="autoZero"/>
        <c:auto val="1"/>
        <c:lblAlgn val="ctr"/>
        <c:lblOffset val="100"/>
        <c:noMultiLvlLbl val="0"/>
      </c:catAx>
      <c:valAx>
        <c:axId val="541168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1782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id-ID"/>
              <a:t>Kepatuhan Terhadap Clinical Pathway</a:t>
            </a:r>
            <a:endParaRPr lang="en-US"/>
          </a:p>
          <a:p>
            <a:pPr>
              <a:defRPr/>
            </a:pPr>
            <a:endParaRPr lang="en-US"/>
          </a:p>
        </c:rich>
      </c:tx>
      <c:layout>
        <c:manualLayout>
          <c:xMode val="edge"/>
          <c:yMode val="edge"/>
          <c:x val="0.26091867948132824"/>
          <c:y val="8.372905783692882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Target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Mart</c:v>
                </c:pt>
                <c:pt idx="3">
                  <c:v>April</c:v>
                </c:pt>
                <c:pt idx="4">
                  <c:v>Mei</c:v>
                </c:pt>
                <c:pt idx="5">
                  <c:v>Juni</c:v>
                </c:pt>
                <c:pt idx="6">
                  <c:v>jul</c:v>
                </c:pt>
                <c:pt idx="7">
                  <c:v>agus</c:v>
                </c:pt>
                <c:pt idx="8">
                  <c:v>sept</c:v>
                </c:pt>
                <c:pt idx="9">
                  <c:v>Okt </c:v>
                </c:pt>
                <c:pt idx="10">
                  <c:v>Nov</c:v>
                </c:pt>
                <c:pt idx="11">
                  <c:v>Des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80</c:v>
                </c:pt>
                <c:pt idx="1">
                  <c:v>80</c:v>
                </c:pt>
                <c:pt idx="2">
                  <c:v>80</c:v>
                </c:pt>
                <c:pt idx="3">
                  <c:v>80</c:v>
                </c:pt>
                <c:pt idx="4">
                  <c:v>80</c:v>
                </c:pt>
                <c:pt idx="5">
                  <c:v>80</c:v>
                </c:pt>
                <c:pt idx="6">
                  <c:v>80</c:v>
                </c:pt>
                <c:pt idx="7">
                  <c:v>80</c:v>
                </c:pt>
                <c:pt idx="8">
                  <c:v>80</c:v>
                </c:pt>
                <c:pt idx="9">
                  <c:v>80</c:v>
                </c:pt>
                <c:pt idx="10">
                  <c:v>80</c:v>
                </c:pt>
                <c:pt idx="11">
                  <c:v>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5D-4230-BAB1-44E17A1EB4A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Capaian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Mart</c:v>
                </c:pt>
                <c:pt idx="3">
                  <c:v>April</c:v>
                </c:pt>
                <c:pt idx="4">
                  <c:v>Mei</c:v>
                </c:pt>
                <c:pt idx="5">
                  <c:v>Juni</c:v>
                </c:pt>
                <c:pt idx="6">
                  <c:v>jul</c:v>
                </c:pt>
                <c:pt idx="7">
                  <c:v>agus</c:v>
                </c:pt>
                <c:pt idx="8">
                  <c:v>sept</c:v>
                </c:pt>
                <c:pt idx="9">
                  <c:v>Okt </c:v>
                </c:pt>
                <c:pt idx="10">
                  <c:v>Nov</c:v>
                </c:pt>
                <c:pt idx="11">
                  <c:v>Des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100</c:v>
                </c:pt>
                <c:pt idx="1">
                  <c:v>100</c:v>
                </c:pt>
                <c:pt idx="2">
                  <c:v>95</c:v>
                </c:pt>
                <c:pt idx="3">
                  <c:v>95</c:v>
                </c:pt>
                <c:pt idx="4">
                  <c:v>96</c:v>
                </c:pt>
                <c:pt idx="5">
                  <c:v>98</c:v>
                </c:pt>
                <c:pt idx="6">
                  <c:v>98</c:v>
                </c:pt>
                <c:pt idx="7">
                  <c:v>100</c:v>
                </c:pt>
                <c:pt idx="8">
                  <c:v>99</c:v>
                </c:pt>
                <c:pt idx="9">
                  <c:v>95</c:v>
                </c:pt>
                <c:pt idx="10">
                  <c:v>99</c:v>
                </c:pt>
                <c:pt idx="11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5D-4230-BAB1-44E17A1EB4A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603123696"/>
        <c:axId val="603126320"/>
      </c:lineChart>
      <c:catAx>
        <c:axId val="6031236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3126320"/>
        <c:crosses val="autoZero"/>
        <c:auto val="1"/>
        <c:lblAlgn val="ctr"/>
        <c:lblOffset val="100"/>
        <c:noMultiLvlLbl val="0"/>
      </c:catAx>
      <c:valAx>
        <c:axId val="603126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31236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 </a:t>
            </a:r>
          </a:p>
          <a:p>
            <a:pPr>
              <a:defRPr/>
            </a:pPr>
            <a:r>
              <a:rPr lang="en-US"/>
              <a:t>Kepatuhan Upaya Pencegahan </a:t>
            </a:r>
            <a:r>
              <a:rPr lang="id-ID"/>
              <a:t>Risiko Cedera Akibat Pasien </a:t>
            </a:r>
            <a:r>
              <a:rPr lang="en-US"/>
              <a:t>Jatuh</a:t>
            </a:r>
            <a:r>
              <a:rPr lang="id-ID"/>
              <a:t> pada pasien Rawat Inap</a:t>
            </a:r>
            <a:endParaRPr lang="en-US"/>
          </a:p>
        </c:rich>
      </c:tx>
      <c:layout>
        <c:manualLayout>
          <c:xMode val="edge"/>
          <c:yMode val="edge"/>
          <c:x val="0.1091872874179497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Target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mart</c:v>
                </c:pt>
                <c:pt idx="3">
                  <c:v>April</c:v>
                </c:pt>
                <c:pt idx="4">
                  <c:v>Mei</c:v>
                </c:pt>
                <c:pt idx="5">
                  <c:v>Juni</c:v>
                </c:pt>
                <c:pt idx="6">
                  <c:v>Jul</c:v>
                </c:pt>
                <c:pt idx="7">
                  <c:v>Agus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Des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23-4491-A012-7F48140B62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Capain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mart</c:v>
                </c:pt>
                <c:pt idx="3">
                  <c:v>April</c:v>
                </c:pt>
                <c:pt idx="4">
                  <c:v>Mei</c:v>
                </c:pt>
                <c:pt idx="5">
                  <c:v>Juni</c:v>
                </c:pt>
                <c:pt idx="6">
                  <c:v>Jul</c:v>
                </c:pt>
                <c:pt idx="7">
                  <c:v>Agus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Des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23-4491-A012-7F48140B620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669100024"/>
        <c:axId val="669098384"/>
      </c:lineChart>
      <c:catAx>
        <c:axId val="669100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9098384"/>
        <c:crosses val="autoZero"/>
        <c:auto val="1"/>
        <c:lblAlgn val="ctr"/>
        <c:lblOffset val="100"/>
        <c:noMultiLvlLbl val="0"/>
      </c:catAx>
      <c:valAx>
        <c:axId val="669098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91000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Kepuasan Pasien dan Keluarga</a:t>
            </a:r>
            <a:endParaRPr lang="en-ID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Target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Triwulan I</c:v>
                </c:pt>
                <c:pt idx="1">
                  <c:v>Triwulan II</c:v>
                </c:pt>
                <c:pt idx="2">
                  <c:v>Triwulan III</c:v>
                </c:pt>
                <c:pt idx="3">
                  <c:v>Triwulan IV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80</c:v>
                </c:pt>
                <c:pt idx="1">
                  <c:v>80</c:v>
                </c:pt>
                <c:pt idx="2">
                  <c:v>80</c:v>
                </c:pt>
                <c:pt idx="3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83-4206-97A0-984378518A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capaian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Triwulan I</c:v>
                </c:pt>
                <c:pt idx="1">
                  <c:v>Triwulan II</c:v>
                </c:pt>
                <c:pt idx="2">
                  <c:v>Triwulan III</c:v>
                </c:pt>
                <c:pt idx="3">
                  <c:v>Triwulan IV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88</c:v>
                </c:pt>
                <c:pt idx="1">
                  <c:v>88</c:v>
                </c:pt>
                <c:pt idx="2">
                  <c:v>88</c:v>
                </c:pt>
                <c:pt idx="3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83-4206-97A0-984378518A6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726205327"/>
        <c:axId val="726206991"/>
      </c:barChart>
      <c:catAx>
        <c:axId val="7262053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6206991"/>
        <c:crosses val="autoZero"/>
        <c:auto val="1"/>
        <c:lblAlgn val="ctr"/>
        <c:lblOffset val="100"/>
        <c:noMultiLvlLbl val="0"/>
      </c:catAx>
      <c:valAx>
        <c:axId val="726206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6205327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Kecepatan waktu tanggap Komplain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Target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 </c:v>
                </c:pt>
                <c:pt idx="2">
                  <c:v>Mart</c:v>
                </c:pt>
                <c:pt idx="3">
                  <c:v>April</c:v>
                </c:pt>
                <c:pt idx="4">
                  <c:v>Mei</c:v>
                </c:pt>
                <c:pt idx="5">
                  <c:v>Juni</c:v>
                </c:pt>
                <c:pt idx="6">
                  <c:v>Jul</c:v>
                </c:pt>
                <c:pt idx="7">
                  <c:v>Agus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Des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75</c:v>
                </c:pt>
                <c:pt idx="1">
                  <c:v>75</c:v>
                </c:pt>
                <c:pt idx="2">
                  <c:v>75</c:v>
                </c:pt>
                <c:pt idx="3">
                  <c:v>75</c:v>
                </c:pt>
                <c:pt idx="4">
                  <c:v>75</c:v>
                </c:pt>
                <c:pt idx="5">
                  <c:v>75</c:v>
                </c:pt>
                <c:pt idx="6">
                  <c:v>75</c:v>
                </c:pt>
                <c:pt idx="7">
                  <c:v>75</c:v>
                </c:pt>
                <c:pt idx="8">
                  <c:v>75</c:v>
                </c:pt>
                <c:pt idx="9">
                  <c:v>75</c:v>
                </c:pt>
                <c:pt idx="10">
                  <c:v>75</c:v>
                </c:pt>
                <c:pt idx="11">
                  <c:v>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31B-4743-B1C0-3C4240716A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Capaian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 </c:v>
                </c:pt>
                <c:pt idx="2">
                  <c:v>Mart</c:v>
                </c:pt>
                <c:pt idx="3">
                  <c:v>April</c:v>
                </c:pt>
                <c:pt idx="4">
                  <c:v>Mei</c:v>
                </c:pt>
                <c:pt idx="5">
                  <c:v>Juni</c:v>
                </c:pt>
                <c:pt idx="6">
                  <c:v>Jul</c:v>
                </c:pt>
                <c:pt idx="7">
                  <c:v>Agus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Des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31B-4743-B1C0-3C4240716AB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41177256"/>
        <c:axId val="541172008"/>
      </c:lineChart>
      <c:catAx>
        <c:axId val="541177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172008"/>
        <c:crosses val="autoZero"/>
        <c:auto val="1"/>
        <c:lblAlgn val="ctr"/>
        <c:lblOffset val="100"/>
        <c:noMultiLvlLbl val="0"/>
      </c:catAx>
      <c:valAx>
        <c:axId val="541172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17725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CEED-6850-43BA-B90B-7D0CA842750A}" type="datetimeFigureOut">
              <a:rPr lang="en-ID" smtClean="0"/>
              <a:t>23/02/2024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2CBFF27-E669-4C08-BABE-A3E61763DA3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35650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CEED-6850-43BA-B90B-7D0CA842750A}" type="datetimeFigureOut">
              <a:rPr lang="en-ID" smtClean="0"/>
              <a:t>23/02/2024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CBFF27-E669-4C08-BABE-A3E61763DA3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1546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CEED-6850-43BA-B90B-7D0CA842750A}" type="datetimeFigureOut">
              <a:rPr lang="en-ID" smtClean="0"/>
              <a:t>23/02/2024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CBFF27-E669-4C08-BABE-A3E61763DA3D}" type="slidenum">
              <a:rPr lang="en-ID" smtClean="0"/>
              <a:t>‹#›</a:t>
            </a:fld>
            <a:endParaRPr lang="en-ID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6084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CEED-6850-43BA-B90B-7D0CA842750A}" type="datetimeFigureOut">
              <a:rPr lang="en-ID" smtClean="0"/>
              <a:t>23/02/2024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CBFF27-E669-4C08-BABE-A3E61763DA3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254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CEED-6850-43BA-B90B-7D0CA842750A}" type="datetimeFigureOut">
              <a:rPr lang="en-ID" smtClean="0"/>
              <a:t>23/02/2024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CBFF27-E669-4C08-BABE-A3E61763DA3D}" type="slidenum">
              <a:rPr lang="en-ID" smtClean="0"/>
              <a:t>‹#›</a:t>
            </a:fld>
            <a:endParaRPr lang="en-ID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878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CEED-6850-43BA-B90B-7D0CA842750A}" type="datetimeFigureOut">
              <a:rPr lang="en-ID" smtClean="0"/>
              <a:t>23/02/2024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CBFF27-E669-4C08-BABE-A3E61763DA3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95379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CEED-6850-43BA-B90B-7D0CA842750A}" type="datetimeFigureOut">
              <a:rPr lang="en-ID" smtClean="0"/>
              <a:t>23/02/2024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FF27-E669-4C08-BABE-A3E61763DA3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3695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CEED-6850-43BA-B90B-7D0CA842750A}" type="datetimeFigureOut">
              <a:rPr lang="en-ID" smtClean="0"/>
              <a:t>23/02/2024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FF27-E669-4C08-BABE-A3E61763DA3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42355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CEED-6850-43BA-B90B-7D0CA842750A}" type="datetimeFigureOut">
              <a:rPr lang="en-ID" smtClean="0"/>
              <a:t>23/02/2024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FF27-E669-4C08-BABE-A3E61763DA3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35011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CEED-6850-43BA-B90B-7D0CA842750A}" type="datetimeFigureOut">
              <a:rPr lang="en-ID" smtClean="0"/>
              <a:t>23/02/2024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CBFF27-E669-4C08-BABE-A3E61763DA3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2862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CEED-6850-43BA-B90B-7D0CA842750A}" type="datetimeFigureOut">
              <a:rPr lang="en-ID" smtClean="0"/>
              <a:t>23/02/2024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CBFF27-E669-4C08-BABE-A3E61763DA3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16506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CEED-6850-43BA-B90B-7D0CA842750A}" type="datetimeFigureOut">
              <a:rPr lang="en-ID" smtClean="0"/>
              <a:t>23/02/2024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CBFF27-E669-4C08-BABE-A3E61763DA3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457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CEED-6850-43BA-B90B-7D0CA842750A}" type="datetimeFigureOut">
              <a:rPr lang="en-ID" smtClean="0"/>
              <a:t>23/02/2024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FF27-E669-4C08-BABE-A3E61763DA3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65139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CEED-6850-43BA-B90B-7D0CA842750A}" type="datetimeFigureOut">
              <a:rPr lang="en-ID" smtClean="0"/>
              <a:t>23/02/2024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FF27-E669-4C08-BABE-A3E61763DA3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11665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CEED-6850-43BA-B90B-7D0CA842750A}" type="datetimeFigureOut">
              <a:rPr lang="en-ID" smtClean="0"/>
              <a:t>23/02/2024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FF27-E669-4C08-BABE-A3E61763DA3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265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CEED-6850-43BA-B90B-7D0CA842750A}" type="datetimeFigureOut">
              <a:rPr lang="en-ID" smtClean="0"/>
              <a:t>23/02/2024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CBFF27-E669-4C08-BABE-A3E61763DA3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73750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2CEED-6850-43BA-B90B-7D0CA842750A}" type="datetimeFigureOut">
              <a:rPr lang="en-ID" smtClean="0"/>
              <a:t>23/02/2024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2CBFF27-E669-4C08-BABE-A3E61763DA3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12120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CEB62-FC97-945F-E3FB-C68636136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9909" y="385013"/>
            <a:ext cx="8915399" cy="101966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1800" b="1" spc="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n-US" sz="3100" b="1" spc="8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Capaian</a:t>
            </a:r>
            <a:r>
              <a:rPr lang="en-US" sz="3100" b="1" spc="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1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3100" b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ndikator</a:t>
            </a:r>
            <a:r>
              <a:rPr lang="en-US" sz="31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1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31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utu </a:t>
            </a:r>
            <a:r>
              <a:rPr lang="id-ID" sz="31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31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asional</a:t>
            </a:r>
            <a:r>
              <a:rPr lang="en-US" sz="31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(</a:t>
            </a:r>
            <a:r>
              <a:rPr lang="id-ID" sz="31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id-ID" sz="31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id-ID" sz="31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31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 </a:t>
            </a:r>
            <a:r>
              <a:rPr lang="en-US" sz="31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br>
              <a:rPr lang="en-US" sz="31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id-ID" sz="31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Kepa</a:t>
            </a:r>
            <a:r>
              <a:rPr lang="id-ID" sz="31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id-ID" sz="31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uha</a:t>
            </a:r>
            <a:r>
              <a:rPr lang="id-ID" sz="31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id-ID" sz="3100" b="1" spc="1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1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Kebersihan Tanga</a:t>
            </a:r>
            <a:r>
              <a:rPr lang="id-ID" sz="31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id-ID" sz="3100" b="1" spc="1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1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Th.</a:t>
            </a:r>
            <a:r>
              <a:rPr lang="en-US" sz="3100" b="1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1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2023</a:t>
            </a:r>
            <a:r>
              <a:rPr lang="id-ID" sz="31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ID" sz="31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7E4FDE-1C0C-B32A-6EBE-80885B4E47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3656" y="1941095"/>
            <a:ext cx="9223980" cy="450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226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3F59A-5719-2533-EE2B-44D0C7EDC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spc="8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Capaian</a:t>
            </a:r>
            <a:r>
              <a:rPr lang="en-US" sz="3600" b="1" spc="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3600" b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ndikator</a:t>
            </a:r>
            <a:r>
              <a:rPr lang="en-US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utu 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asional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(</a:t>
            </a:r>
            <a:r>
              <a:rPr lang="id-ID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id-ID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id-ID" sz="3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3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 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b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Kepuasan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Pasien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Dan 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Keluarga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T</a:t>
            </a:r>
            <a:r>
              <a:rPr lang="en-US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h.</a:t>
            </a:r>
            <a:r>
              <a:rPr lang="en-US" sz="3600" b="1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2023</a:t>
            </a:r>
            <a:endParaRPr lang="en-ID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D233166-D6E1-1E96-A29A-C9B96DA13D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5153123"/>
              </p:ext>
            </p:extLst>
          </p:nvPr>
        </p:nvGraphicFramePr>
        <p:xfrm>
          <a:off x="2903621" y="2019299"/>
          <a:ext cx="8277726" cy="4493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3504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E96F2-6C0F-E5AB-9D9E-D80390D22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9774" y="543900"/>
            <a:ext cx="9294275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spc="8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Capaian</a:t>
            </a:r>
            <a:r>
              <a:rPr lang="en-US" sz="3600" b="1" spc="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3600" b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ndikator</a:t>
            </a:r>
            <a:r>
              <a:rPr lang="en-US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utu 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asional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(</a:t>
            </a:r>
            <a:r>
              <a:rPr lang="id-ID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id-ID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id-ID" sz="3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3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 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b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Kecepatan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Waktu 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Tanggap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Komplain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T</a:t>
            </a:r>
            <a:r>
              <a:rPr lang="en-US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h.</a:t>
            </a:r>
            <a:r>
              <a:rPr lang="en-US" sz="3600" b="1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2023</a:t>
            </a:r>
            <a:endParaRPr lang="en-ID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D8C523F-514D-5020-81E7-CF693B041D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2062316"/>
              </p:ext>
            </p:extLst>
          </p:nvPr>
        </p:nvGraphicFramePr>
        <p:xfrm>
          <a:off x="2244097" y="1824790"/>
          <a:ext cx="9605627" cy="4209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1967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A7A0D-3290-4C5F-8E8A-6EC7382D4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1" y="511815"/>
            <a:ext cx="10170694" cy="1280890"/>
          </a:xfrm>
        </p:spPr>
        <p:txBody>
          <a:bodyPr>
            <a:normAutofit/>
          </a:bodyPr>
          <a:lstStyle/>
          <a:p>
            <a:r>
              <a:rPr lang="en-US" sz="3600" b="1" spc="8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Capaian</a:t>
            </a:r>
            <a:r>
              <a:rPr lang="en-US" sz="3600" b="1" spc="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3600" b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ndikator</a:t>
            </a:r>
            <a:r>
              <a:rPr lang="en-US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utu 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asional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(</a:t>
            </a:r>
            <a:r>
              <a:rPr lang="id-ID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id-ID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id-ID" sz="3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3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 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Kepa</a:t>
            </a:r>
            <a:r>
              <a:rPr lang="id-ID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uha</a:t>
            </a:r>
            <a:r>
              <a:rPr lang="id-ID" sz="3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id-ID" sz="3600" b="1" spc="1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600" b="1" spc="16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Penggunaan</a:t>
            </a:r>
            <a:r>
              <a:rPr lang="en-US" sz="3600" b="1" spc="1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APD T</a:t>
            </a:r>
            <a:r>
              <a:rPr lang="en-US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h.</a:t>
            </a:r>
            <a:r>
              <a:rPr lang="en-US" sz="3600" b="1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2023</a:t>
            </a: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480D3F-951C-CD9B-610B-9FEEBDC2B5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262" y="1792705"/>
            <a:ext cx="8903369" cy="455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781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431E1-3F0D-80D2-DE59-F923C87A4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spc="8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Capaian</a:t>
            </a:r>
            <a:r>
              <a:rPr lang="en-US" sz="3600" b="1" spc="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3600" b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ndikator</a:t>
            </a:r>
            <a:r>
              <a:rPr lang="en-US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utu 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asional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(</a:t>
            </a:r>
            <a:r>
              <a:rPr lang="id-ID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id-ID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id-ID" sz="3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3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 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Kepa</a:t>
            </a:r>
            <a:r>
              <a:rPr lang="id-ID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uha</a:t>
            </a:r>
            <a:r>
              <a:rPr lang="id-ID" sz="3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id-ID" sz="3600" b="1" spc="1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600" b="1" spc="16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Identifikasi</a:t>
            </a:r>
            <a:r>
              <a:rPr lang="en-US" sz="3600" b="1" spc="1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T</a:t>
            </a:r>
            <a:r>
              <a:rPr lang="en-US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h.</a:t>
            </a:r>
            <a:r>
              <a:rPr lang="en-US" sz="3600" b="1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2023</a:t>
            </a:r>
            <a:endParaRPr lang="en-ID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B65BDD1-2AB0-E7F1-5F33-8C29BAAD21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5391501"/>
              </p:ext>
            </p:extLst>
          </p:nvPr>
        </p:nvGraphicFramePr>
        <p:xfrm>
          <a:off x="2775285" y="1905000"/>
          <a:ext cx="8261684" cy="4379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9133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FB166-4E4A-F44A-7113-D4652DE2C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1705" y="306333"/>
            <a:ext cx="10443410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spc="8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Capaian</a:t>
            </a:r>
            <a:r>
              <a:rPr lang="en-US" sz="3600" b="1" spc="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3600" b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ndikator</a:t>
            </a:r>
            <a:r>
              <a:rPr lang="en-US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utu 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asional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(</a:t>
            </a:r>
            <a:r>
              <a:rPr lang="id-ID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id-ID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id-ID" sz="3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3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 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b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Waktu 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Tunggu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Rawat Jalan ≤ 60 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menit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600" b="1" spc="1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h.</a:t>
            </a:r>
            <a:r>
              <a:rPr lang="en-US" sz="3600" b="1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2023</a:t>
            </a:r>
            <a:endParaRPr lang="en-ID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D2361A8-A8E2-CFAF-6BB3-34E5601707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4124192"/>
              </p:ext>
            </p:extLst>
          </p:nvPr>
        </p:nvGraphicFramePr>
        <p:xfrm>
          <a:off x="2101516" y="1522109"/>
          <a:ext cx="9304420" cy="4845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2474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90EB2-4997-50CE-30BC-BFA8E0360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spc="8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Capaian</a:t>
            </a:r>
            <a:r>
              <a:rPr lang="en-US" sz="3600" b="1" spc="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3600" b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ndikator</a:t>
            </a:r>
            <a:r>
              <a:rPr lang="en-US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utu 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asional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(</a:t>
            </a:r>
            <a:r>
              <a:rPr lang="id-ID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id-ID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id-ID" sz="3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3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 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b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Penundaan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Operasi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Elektif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≤ 5%</a:t>
            </a:r>
            <a:r>
              <a:rPr lang="en-US" sz="3600" b="1" spc="1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h.</a:t>
            </a:r>
            <a:r>
              <a:rPr lang="en-US" sz="3600" b="1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2023</a:t>
            </a:r>
            <a:endParaRPr lang="en-ID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F28D41F-94CB-03D4-1DD1-D9DAEBAEC7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78460"/>
              </p:ext>
            </p:extLst>
          </p:nvPr>
        </p:nvGraphicFramePr>
        <p:xfrm>
          <a:off x="2456865" y="1905000"/>
          <a:ext cx="9047747" cy="4736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4061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8A54E-910C-D9B8-0DBC-09754216C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spc="8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Capaian</a:t>
            </a:r>
            <a:r>
              <a:rPr lang="en-US" sz="3600" b="1" spc="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3600" b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ndikator</a:t>
            </a:r>
            <a:r>
              <a:rPr lang="en-US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utu 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asional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(</a:t>
            </a:r>
            <a:r>
              <a:rPr lang="id-ID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id-ID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id-ID" sz="3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3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 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b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Kepatuhan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Waktu 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Visite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DPJP T</a:t>
            </a:r>
            <a:r>
              <a:rPr lang="en-US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h.</a:t>
            </a:r>
            <a:r>
              <a:rPr lang="en-US" sz="3600" b="1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2023</a:t>
            </a:r>
            <a:endParaRPr lang="en-ID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E512AAB-8C1A-BC4F-C232-D3802340DC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532624"/>
              </p:ext>
            </p:extLst>
          </p:nvPr>
        </p:nvGraphicFramePr>
        <p:xfrm>
          <a:off x="2037347" y="2053389"/>
          <a:ext cx="9320464" cy="4443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808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D5D0F-BD17-FF5B-3000-9064219E6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spc="8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Capaian</a:t>
            </a:r>
            <a:r>
              <a:rPr lang="en-US" sz="3600" b="1" spc="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3600" b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ndikator</a:t>
            </a:r>
            <a:r>
              <a:rPr lang="en-US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utu 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asional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(</a:t>
            </a:r>
            <a:r>
              <a:rPr lang="id-ID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id-ID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id-ID" sz="3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3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 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b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Kepatuhan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Waktu 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Visite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DPJP T</a:t>
            </a:r>
            <a:r>
              <a:rPr lang="en-US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h.</a:t>
            </a:r>
            <a:r>
              <a:rPr lang="en-US" sz="3600" b="1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2023</a:t>
            </a: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B01E46-AF82-385E-928E-F0A2AE3690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3811" y="1900989"/>
            <a:ext cx="9290801" cy="452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103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82D76-CD04-BAC1-0C39-4B22AB72C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535" y="383478"/>
            <a:ext cx="9438654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spc="8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Capaian</a:t>
            </a:r>
            <a:r>
              <a:rPr lang="en-US" sz="3600" b="1" spc="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3600" b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ndikator</a:t>
            </a:r>
            <a:r>
              <a:rPr lang="en-US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utu 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asional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(</a:t>
            </a:r>
            <a:r>
              <a:rPr lang="id-ID" sz="36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id-ID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id-ID" sz="3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3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 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b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Kepatuhan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6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Terhadap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3600" b="1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Clinical Pathway </a:t>
            </a:r>
            <a:r>
              <a:rPr lang="en-US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36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h.</a:t>
            </a:r>
            <a:r>
              <a:rPr lang="en-US" sz="3600" b="1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36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2023</a:t>
            </a:r>
            <a:endParaRPr lang="en-ID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6492FF6-B766-1A49-4F10-F616EA91CD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4072729"/>
              </p:ext>
            </p:extLst>
          </p:nvPr>
        </p:nvGraphicFramePr>
        <p:xfrm>
          <a:off x="2261936" y="1664367"/>
          <a:ext cx="8983579" cy="4527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6903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D448B-3B32-CC26-C884-E4FA413E8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670" y="479731"/>
            <a:ext cx="10090484" cy="1280890"/>
          </a:xfrm>
        </p:spPr>
        <p:txBody>
          <a:bodyPr>
            <a:noAutofit/>
          </a:bodyPr>
          <a:lstStyle/>
          <a:p>
            <a:pPr algn="ctr"/>
            <a:r>
              <a:rPr lang="en-US" sz="2800" b="1" spc="8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Capaian</a:t>
            </a:r>
            <a:r>
              <a:rPr lang="en-US" sz="2800" b="1" spc="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28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en-US" sz="2800" b="1" spc="5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ndikator</a:t>
            </a:r>
            <a:r>
              <a:rPr lang="en-US" sz="28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28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en-US" sz="28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utu </a:t>
            </a:r>
            <a:r>
              <a:rPr lang="id-ID" sz="28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8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asional</a:t>
            </a:r>
            <a:r>
              <a:rPr lang="en-US" sz="28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(</a:t>
            </a:r>
            <a:r>
              <a:rPr lang="id-ID" sz="2800" b="1" spc="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</a:t>
            </a:r>
            <a:r>
              <a:rPr lang="id-ID" sz="28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</a:t>
            </a:r>
            <a:r>
              <a:rPr lang="id-ID" sz="2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</a:t>
            </a:r>
            <a:r>
              <a:rPr lang="en-US" sz="2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 </a:t>
            </a:r>
            <a:r>
              <a:rPr lang="en-US" sz="28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br>
              <a:rPr lang="en-US" sz="28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n-US" sz="28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8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Kepatuhan</a:t>
            </a:r>
            <a:r>
              <a:rPr lang="en-US" sz="28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8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Pencegahan</a:t>
            </a:r>
            <a:r>
              <a:rPr lang="en-US" sz="28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8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Risiko</a:t>
            </a:r>
            <a:r>
              <a:rPr lang="en-US" sz="28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8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Jatuh</a:t>
            </a:r>
            <a:r>
              <a:rPr lang="en-US" sz="28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br>
              <a:rPr lang="en-US" sz="28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n-US" sz="28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Pada </a:t>
            </a:r>
            <a:r>
              <a:rPr lang="en-US" sz="28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Pasien</a:t>
            </a:r>
            <a:r>
              <a:rPr lang="en-US" sz="28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Rawat </a:t>
            </a:r>
            <a:r>
              <a:rPr lang="en-US" sz="2800" b="1" spc="1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Inap</a:t>
            </a:r>
            <a:r>
              <a:rPr lang="en-US" sz="2800" b="1" i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8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800" b="1" spc="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h.</a:t>
            </a:r>
            <a:r>
              <a:rPr lang="en-US" sz="2800" b="1" spc="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d-ID" sz="2800" b="1" spc="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2023</a:t>
            </a:r>
            <a:endParaRPr lang="en-ID" sz="28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974DFDD-09AE-462B-CBD3-A5BE60B0A8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1898037"/>
              </p:ext>
            </p:extLst>
          </p:nvPr>
        </p:nvGraphicFramePr>
        <p:xfrm>
          <a:off x="2213811" y="1941094"/>
          <a:ext cx="9272336" cy="4604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182446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</TotalTime>
  <Words>254</Words>
  <Application>Microsoft Office PowerPoint</Application>
  <PresentationFormat>Widescreen</PresentationFormat>
  <Paragraphs>20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Wisp</vt:lpstr>
      <vt:lpstr> Capaian Indikator Mutu Nasional (IMN)   Kepatuhan Kebersihan Tangan Th. 2023 </vt:lpstr>
      <vt:lpstr>Capaian Indikator Mutu Nasional (IMN)  Kepatuhan Penggunaan APD Th. 2023</vt:lpstr>
      <vt:lpstr>Capaian Indikator Mutu Nasional (IMN)  Kepatuhan Identifikasi Th. 2023</vt:lpstr>
      <vt:lpstr>Capaian Indikator Mutu Nasional (IMN)    Waktu Tunggu Rawat Jalan ≤ 60 menit Th. 2023</vt:lpstr>
      <vt:lpstr>Capaian Indikator Mutu Nasional (IMN)    Penundaan Operasi Elektif ≤ 5%Th. 2023</vt:lpstr>
      <vt:lpstr>Capaian Indikator Mutu Nasional (IMN)    Kepatuhan Waktu Visite DPJP Th. 2023</vt:lpstr>
      <vt:lpstr>Capaian Indikator Mutu Nasional (IMN)    Kepatuhan Waktu Visite DPJP Th. 2023</vt:lpstr>
      <vt:lpstr>Capaian Indikator Mutu Nasional (IMN)    Kepatuhan Terhadap Clinical Pathway Th. 2023</vt:lpstr>
      <vt:lpstr>Capaian Indikator Mutu Nasional (IMN)    Kepatuhan Pencegahan Risiko Jatuh  Pada Pasien Rawat Inap Th. 2023</vt:lpstr>
      <vt:lpstr>Capaian Indikator Mutu Nasional (IMN)    Kepuasan Pasien Dan Keluarga Th. 2023</vt:lpstr>
      <vt:lpstr>Capaian Indikator Mutu Nasional (IMN)    Kecepatan Waktu Tanggap Komplain Th.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:  Capaian Indikator Mutu Nasional (IMN)  Kepatuhan Kebersihan Tangan Th. 2023 </dc:title>
  <dc:creator>rso solo</dc:creator>
  <cp:lastModifiedBy>rso solo</cp:lastModifiedBy>
  <cp:revision>3</cp:revision>
  <dcterms:created xsi:type="dcterms:W3CDTF">2024-02-23T00:10:08Z</dcterms:created>
  <dcterms:modified xsi:type="dcterms:W3CDTF">2024-02-23T00:43:42Z</dcterms:modified>
</cp:coreProperties>
</file>